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Lst>
  <p:sldSz cx="18288000" cy="10287000"/>
  <p:notesSz cx="6858000" cy="9144000"/>
  <p:embeddedFontLst>
    <p:embeddedFont>
      <p:font typeface="Lustria" charset="1" panose="0200060306000002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Montserrat Semi-Bold" charset="1" panose="00000700000000000000"/>
      <p:regular r:id="rId11"/>
    </p:embeddedFont>
    <p:embeddedFont>
      <p:font typeface="Montserrat Semi-Bold Bold" charset="1" panose="00000800000000000000"/>
      <p:regular r:id="rId12"/>
    </p:embeddedFont>
    <p:embeddedFont>
      <p:font typeface="Montserrat Semi-Bold Italics" charset="1" panose="00000700000000000000"/>
      <p:regular r:id="rId13"/>
    </p:embeddedFont>
    <p:embeddedFont>
      <p:font typeface="Montserrat Semi-Bold Bold Italics" charset="1" panose="00000800000000000000"/>
      <p:regular r:id="rId14"/>
    </p:embeddedFont>
    <p:embeddedFont>
      <p:font typeface="Montserrat" charset="1" panose="00000500000000000000"/>
      <p:regular r:id="rId15"/>
    </p:embeddedFont>
    <p:embeddedFont>
      <p:font typeface="Montserrat Bold" charset="1" panose="00000600000000000000"/>
      <p:regular r:id="rId16"/>
    </p:embeddedFont>
    <p:embeddedFont>
      <p:font typeface="Montserrat Italics" charset="1" panose="00000500000000000000"/>
      <p:regular r:id="rId17"/>
    </p:embeddedFont>
    <p:embeddedFont>
      <p:font typeface="Montserrat Bold Italics" charset="1" panose="00000600000000000000"/>
      <p:regular r:id="rId18"/>
    </p:embeddedFont>
    <p:embeddedFont>
      <p:font typeface="Neue Machina UltraBold" charset="1" panose="000009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16.jpeg" Type="http://schemas.openxmlformats.org/officeDocument/2006/relationships/image"/><Relationship Id="rId12"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jpeg" Type="http://schemas.openxmlformats.org/officeDocument/2006/relationships/image"/><Relationship Id="rId9" Target="../media/image1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5.gif"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22.png" Type="http://schemas.openxmlformats.org/officeDocument/2006/relationships/image"/><Relationship Id="rId9" Target="../media/image2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29.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25.gif"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8.png" Type="http://schemas.openxmlformats.org/officeDocument/2006/relationships/image"/><Relationship Id="rId9" Target="../media/image2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https://ietresearch.onlinelibrary.wiley.com/doi/full/10.1049/ccs.2020.0018" TargetMode="External" Type="http://schemas.openxmlformats.org/officeDocument/2006/relationships/hyperlink"/><Relationship Id="rId11" Target="https://ietresearch.onlinelibrary.wiley.com/doi/full/10.1049/ccs.2020.0018" TargetMode="External" Type="http://schemas.openxmlformats.org/officeDocument/2006/relationships/hyperlink"/><Relationship Id="rId12" Target="https://openaccessjournals.eu/index.php/ijiaet/article/view/219" TargetMode="External" Type="http://schemas.openxmlformats.org/officeDocument/2006/relationships/hyperlink"/><Relationship Id="rId13" Target="https://openaccessjournals.eu/index.php/ijiaet/article/view/219"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pn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980261" y="5943223"/>
            <a:ext cx="4327479" cy="600872"/>
          </a:xfrm>
          <a:custGeom>
            <a:avLst/>
            <a:gdLst/>
            <a:ahLst/>
            <a:cxnLst/>
            <a:rect r="r" b="b" t="t" l="l"/>
            <a:pathLst>
              <a:path h="600872" w="4327479">
                <a:moveTo>
                  <a:pt x="0" y="0"/>
                </a:moveTo>
                <a:lnTo>
                  <a:pt x="4327478" y="0"/>
                </a:lnTo>
                <a:lnTo>
                  <a:pt x="4327478" y="600872"/>
                </a:lnTo>
                <a:lnTo>
                  <a:pt x="0" y="600872"/>
                </a:lnTo>
                <a:lnTo>
                  <a:pt x="0" y="0"/>
                </a:lnTo>
                <a:close/>
              </a:path>
            </a:pathLst>
          </a:custGeom>
          <a:blipFill>
            <a:blip r:embed="rId9"/>
            <a:stretch>
              <a:fillRect l="0" t="-71533" r="0" b="-71533"/>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Freeform 8" id="8"/>
          <p:cNvSpPr/>
          <p:nvPr/>
        </p:nvSpPr>
        <p:spPr>
          <a:xfrm flipH="false" flipV="false" rot="-1024317">
            <a:off x="-26639" y="16491"/>
            <a:ext cx="6079981" cy="7227317"/>
          </a:xfrm>
          <a:custGeom>
            <a:avLst/>
            <a:gdLst/>
            <a:ahLst/>
            <a:cxnLst/>
            <a:rect r="r" b="b" t="t" l="l"/>
            <a:pathLst>
              <a:path h="7227317" w="6079981">
                <a:moveTo>
                  <a:pt x="0" y="0"/>
                </a:moveTo>
                <a:lnTo>
                  <a:pt x="6079980" y="0"/>
                </a:lnTo>
                <a:lnTo>
                  <a:pt x="6079980" y="7227317"/>
                </a:lnTo>
                <a:lnTo>
                  <a:pt x="0" y="7227317"/>
                </a:lnTo>
                <a:lnTo>
                  <a:pt x="0" y="0"/>
                </a:lnTo>
                <a:close/>
              </a:path>
            </a:pathLst>
          </a:custGeom>
          <a:blipFill>
            <a:blip r:embed="rId11"/>
            <a:stretch>
              <a:fillRect l="0" t="0" r="0" b="0"/>
            </a:stretch>
          </a:blipFill>
        </p:spPr>
      </p:sp>
      <p:sp>
        <p:nvSpPr>
          <p:cNvPr name="TextBox 9" id="9"/>
          <p:cNvSpPr txBox="true"/>
          <p:nvPr/>
        </p:nvSpPr>
        <p:spPr>
          <a:xfrm rot="0">
            <a:off x="2419979" y="4134227"/>
            <a:ext cx="13448042" cy="18090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TIC TAC TOE</a:t>
            </a:r>
          </a:p>
        </p:txBody>
      </p:sp>
      <p:sp>
        <p:nvSpPr>
          <p:cNvPr name="TextBox 10" id="10"/>
          <p:cNvSpPr txBox="true"/>
          <p:nvPr/>
        </p:nvSpPr>
        <p:spPr>
          <a:xfrm rot="0">
            <a:off x="7640979" y="6000308"/>
            <a:ext cx="3006042" cy="43907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Bold"/>
              </a:rPr>
              <a:t>Presentation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637956" y="-3152793"/>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91012" y="0"/>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5584449" y="320333"/>
            <a:ext cx="7119102"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TEAM</a:t>
            </a:r>
          </a:p>
        </p:txBody>
      </p:sp>
      <p:grpSp>
        <p:nvGrpSpPr>
          <p:cNvPr name="Group 7" id="7"/>
          <p:cNvGrpSpPr/>
          <p:nvPr/>
        </p:nvGrpSpPr>
        <p:grpSpPr>
          <a:xfrm rot="0">
            <a:off x="7342364" y="3125236"/>
            <a:ext cx="3603272" cy="5401522"/>
            <a:chOff x="0" y="0"/>
            <a:chExt cx="4804363" cy="7202030"/>
          </a:xfrm>
        </p:grpSpPr>
        <p:grpSp>
          <p:nvGrpSpPr>
            <p:cNvPr name="Group 8" id="8"/>
            <p:cNvGrpSpPr/>
            <p:nvPr/>
          </p:nvGrpSpPr>
          <p:grpSpPr>
            <a:xfrm rot="0">
              <a:off x="0" y="0"/>
              <a:ext cx="4804363" cy="7202030"/>
              <a:chOff x="0" y="0"/>
              <a:chExt cx="1565187" cy="2346310"/>
            </a:xfrm>
          </p:grpSpPr>
          <p:sp>
            <p:nvSpPr>
              <p:cNvPr name="Freeform 9" id="9"/>
              <p:cNvSpPr/>
              <p:nvPr/>
            </p:nvSpPr>
            <p:spPr>
              <a:xfrm flipH="false" flipV="false" rot="0">
                <a:off x="0" y="0"/>
                <a:ext cx="1565187" cy="2346310"/>
              </a:xfrm>
              <a:custGeom>
                <a:avLst/>
                <a:gdLst/>
                <a:ahLst/>
                <a:cxnLst/>
                <a:rect r="r" b="b" t="t" l="l"/>
                <a:pathLst>
                  <a:path h="2346310" w="1565187">
                    <a:moveTo>
                      <a:pt x="1440727" y="2346310"/>
                    </a:moveTo>
                    <a:lnTo>
                      <a:pt x="124460" y="2346310"/>
                    </a:lnTo>
                    <a:cubicBezTo>
                      <a:pt x="55880" y="2346310"/>
                      <a:pt x="0" y="2290430"/>
                      <a:pt x="0" y="2221850"/>
                    </a:cubicBezTo>
                    <a:lnTo>
                      <a:pt x="0" y="124460"/>
                    </a:lnTo>
                    <a:cubicBezTo>
                      <a:pt x="0" y="55880"/>
                      <a:pt x="55880" y="0"/>
                      <a:pt x="124460" y="0"/>
                    </a:cubicBezTo>
                    <a:lnTo>
                      <a:pt x="1440727" y="0"/>
                    </a:lnTo>
                    <a:cubicBezTo>
                      <a:pt x="1509307" y="0"/>
                      <a:pt x="1565187" y="55880"/>
                      <a:pt x="1565187" y="124460"/>
                    </a:cubicBezTo>
                    <a:lnTo>
                      <a:pt x="1565187" y="2221850"/>
                    </a:lnTo>
                    <a:cubicBezTo>
                      <a:pt x="1565187" y="2290430"/>
                      <a:pt x="1509307" y="2346310"/>
                      <a:pt x="1440727" y="2346310"/>
                    </a:cubicBezTo>
                    <a:close/>
                  </a:path>
                </a:pathLst>
              </a:custGeom>
              <a:solidFill>
                <a:srgbClr val="2D2F30">
                  <a:alpha val="30980"/>
                </a:srgbClr>
              </a:solidFill>
            </p:spPr>
          </p:sp>
        </p:grpSp>
        <p:grpSp>
          <p:nvGrpSpPr>
            <p:cNvPr name="Group 10" id="10"/>
            <p:cNvGrpSpPr>
              <a:grpSpLocks noChangeAspect="true"/>
            </p:cNvGrpSpPr>
            <p:nvPr/>
          </p:nvGrpSpPr>
          <p:grpSpPr>
            <a:xfrm rot="0">
              <a:off x="312599" y="711192"/>
              <a:ext cx="4182458" cy="4182458"/>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0" t="-5858" r="0" b="-44141"/>
                </a:stretch>
              </a:blipFill>
            </p:spPr>
          </p:sp>
          <p:sp>
            <p:nvSpPr>
              <p:cNvPr name="Freeform 12" id="12"/>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TextBox 13" id="13"/>
            <p:cNvSpPr txBox="true"/>
            <p:nvPr/>
          </p:nvSpPr>
          <p:spPr>
            <a:xfrm rot="0">
              <a:off x="121879" y="5824086"/>
              <a:ext cx="4408717" cy="491694"/>
            </a:xfrm>
            <a:prstGeom prst="rect">
              <a:avLst/>
            </a:prstGeom>
          </p:spPr>
          <p:txBody>
            <a:bodyPr anchor="t" rtlCol="false" tIns="0" lIns="0" bIns="0" rIns="0">
              <a:spAutoFit/>
            </a:bodyPr>
            <a:lstStyle/>
            <a:p>
              <a:pPr algn="ctr">
                <a:lnSpc>
                  <a:spcPts val="3134"/>
                </a:lnSpc>
              </a:pPr>
              <a:r>
                <a:rPr lang="en-US" sz="2238">
                  <a:solidFill>
                    <a:srgbClr val="FFFFFF"/>
                  </a:solidFill>
                  <a:latin typeface="Montserrat Semi-Bold Bold"/>
                </a:rPr>
                <a:t>JUNE LOUISE SABINO</a:t>
              </a:r>
            </a:p>
          </p:txBody>
        </p:sp>
        <p:sp>
          <p:nvSpPr>
            <p:cNvPr name="TextBox 14" id="14"/>
            <p:cNvSpPr txBox="true"/>
            <p:nvPr/>
          </p:nvSpPr>
          <p:spPr>
            <a:xfrm rot="0">
              <a:off x="1007160" y="6399857"/>
              <a:ext cx="2790043" cy="343770"/>
            </a:xfrm>
            <a:prstGeom prst="rect">
              <a:avLst/>
            </a:prstGeom>
          </p:spPr>
          <p:txBody>
            <a:bodyPr anchor="t" rtlCol="false" tIns="0" lIns="0" bIns="0" rIns="0">
              <a:spAutoFit/>
            </a:bodyPr>
            <a:lstStyle/>
            <a:p>
              <a:pPr algn="ctr">
                <a:lnSpc>
                  <a:spcPts val="2139"/>
                </a:lnSpc>
              </a:pPr>
              <a:r>
                <a:rPr lang="en-US" sz="1528">
                  <a:solidFill>
                    <a:srgbClr val="FFFFFF"/>
                  </a:solidFill>
                  <a:latin typeface="Montserrat Bold"/>
                </a:rPr>
                <a:t>LEADER</a:t>
              </a:r>
            </a:p>
          </p:txBody>
        </p:sp>
      </p:grpSp>
      <p:grpSp>
        <p:nvGrpSpPr>
          <p:cNvPr name="Group 15" id="15"/>
          <p:cNvGrpSpPr/>
          <p:nvPr/>
        </p:nvGrpSpPr>
        <p:grpSpPr>
          <a:xfrm rot="0">
            <a:off x="11012311" y="1677344"/>
            <a:ext cx="3603272" cy="5401522"/>
            <a:chOff x="0" y="0"/>
            <a:chExt cx="1565187" cy="2346310"/>
          </a:xfrm>
        </p:grpSpPr>
        <p:sp>
          <p:nvSpPr>
            <p:cNvPr name="Freeform 16" id="16"/>
            <p:cNvSpPr/>
            <p:nvPr/>
          </p:nvSpPr>
          <p:spPr>
            <a:xfrm flipH="false" flipV="false" rot="0">
              <a:off x="0" y="0"/>
              <a:ext cx="1565187" cy="2346310"/>
            </a:xfrm>
            <a:custGeom>
              <a:avLst/>
              <a:gdLst/>
              <a:ahLst/>
              <a:cxnLst/>
              <a:rect r="r" b="b" t="t" l="l"/>
              <a:pathLst>
                <a:path h="2346310" w="1565187">
                  <a:moveTo>
                    <a:pt x="1440727" y="2346310"/>
                  </a:moveTo>
                  <a:lnTo>
                    <a:pt x="124460" y="2346310"/>
                  </a:lnTo>
                  <a:cubicBezTo>
                    <a:pt x="55880" y="2346310"/>
                    <a:pt x="0" y="2290430"/>
                    <a:pt x="0" y="2221850"/>
                  </a:cubicBezTo>
                  <a:lnTo>
                    <a:pt x="0" y="124460"/>
                  </a:lnTo>
                  <a:cubicBezTo>
                    <a:pt x="0" y="55880"/>
                    <a:pt x="55880" y="0"/>
                    <a:pt x="124460" y="0"/>
                  </a:cubicBezTo>
                  <a:lnTo>
                    <a:pt x="1440727" y="0"/>
                  </a:lnTo>
                  <a:cubicBezTo>
                    <a:pt x="1509307" y="0"/>
                    <a:pt x="1565187" y="55880"/>
                    <a:pt x="1565187" y="124460"/>
                  </a:cubicBezTo>
                  <a:lnTo>
                    <a:pt x="1565187" y="2221850"/>
                  </a:lnTo>
                  <a:cubicBezTo>
                    <a:pt x="1565187" y="2290430"/>
                    <a:pt x="1509307" y="2346310"/>
                    <a:pt x="1440727" y="2346310"/>
                  </a:cubicBezTo>
                  <a:close/>
                </a:path>
              </a:pathLst>
            </a:custGeom>
            <a:solidFill>
              <a:srgbClr val="2D2F30">
                <a:alpha val="30980"/>
              </a:srgbClr>
            </a:solidFill>
          </p:spPr>
        </p:sp>
      </p:grpSp>
      <p:grpSp>
        <p:nvGrpSpPr>
          <p:cNvPr name="Group 17" id="17"/>
          <p:cNvGrpSpPr>
            <a:grpSpLocks noChangeAspect="true"/>
          </p:cNvGrpSpPr>
          <p:nvPr/>
        </p:nvGrpSpPr>
        <p:grpSpPr>
          <a:xfrm rot="0">
            <a:off x="11246760" y="2210738"/>
            <a:ext cx="3136843" cy="3136843"/>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9"/>
              <a:stretch>
                <a:fillRect l="-24875" t="-60204" r="-23485" b="-51739"/>
              </a:stretch>
            </a:blipFill>
          </p:spPr>
        </p:sp>
        <p:sp>
          <p:nvSpPr>
            <p:cNvPr name="Freeform 19" id="19"/>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20" id="20"/>
          <p:cNvGrpSpPr/>
          <p:nvPr/>
        </p:nvGrpSpPr>
        <p:grpSpPr>
          <a:xfrm rot="0">
            <a:off x="0" y="4885478"/>
            <a:ext cx="3603272" cy="5401522"/>
            <a:chOff x="0" y="0"/>
            <a:chExt cx="4804363" cy="7202030"/>
          </a:xfrm>
        </p:grpSpPr>
        <p:grpSp>
          <p:nvGrpSpPr>
            <p:cNvPr name="Group 21" id="21"/>
            <p:cNvGrpSpPr/>
            <p:nvPr/>
          </p:nvGrpSpPr>
          <p:grpSpPr>
            <a:xfrm rot="0">
              <a:off x="0" y="0"/>
              <a:ext cx="4804363" cy="7202030"/>
              <a:chOff x="0" y="0"/>
              <a:chExt cx="1565187" cy="2346310"/>
            </a:xfrm>
          </p:grpSpPr>
          <p:sp>
            <p:nvSpPr>
              <p:cNvPr name="Freeform 22" id="22"/>
              <p:cNvSpPr/>
              <p:nvPr/>
            </p:nvSpPr>
            <p:spPr>
              <a:xfrm flipH="false" flipV="false" rot="0">
                <a:off x="0" y="0"/>
                <a:ext cx="1565187" cy="2346310"/>
              </a:xfrm>
              <a:custGeom>
                <a:avLst/>
                <a:gdLst/>
                <a:ahLst/>
                <a:cxnLst/>
                <a:rect r="r" b="b" t="t" l="l"/>
                <a:pathLst>
                  <a:path h="2346310" w="1565187">
                    <a:moveTo>
                      <a:pt x="1440727" y="2346310"/>
                    </a:moveTo>
                    <a:lnTo>
                      <a:pt x="124460" y="2346310"/>
                    </a:lnTo>
                    <a:cubicBezTo>
                      <a:pt x="55880" y="2346310"/>
                      <a:pt x="0" y="2290430"/>
                      <a:pt x="0" y="2221850"/>
                    </a:cubicBezTo>
                    <a:lnTo>
                      <a:pt x="0" y="124460"/>
                    </a:lnTo>
                    <a:cubicBezTo>
                      <a:pt x="0" y="55880"/>
                      <a:pt x="55880" y="0"/>
                      <a:pt x="124460" y="0"/>
                    </a:cubicBezTo>
                    <a:lnTo>
                      <a:pt x="1440727" y="0"/>
                    </a:lnTo>
                    <a:cubicBezTo>
                      <a:pt x="1509307" y="0"/>
                      <a:pt x="1565187" y="55880"/>
                      <a:pt x="1565187" y="124460"/>
                    </a:cubicBezTo>
                    <a:lnTo>
                      <a:pt x="1565187" y="2221850"/>
                    </a:lnTo>
                    <a:cubicBezTo>
                      <a:pt x="1565187" y="2290430"/>
                      <a:pt x="1509307" y="2346310"/>
                      <a:pt x="1440727" y="2346310"/>
                    </a:cubicBezTo>
                    <a:close/>
                  </a:path>
                </a:pathLst>
              </a:custGeom>
              <a:solidFill>
                <a:srgbClr val="2D2F30">
                  <a:alpha val="30980"/>
                </a:srgbClr>
              </a:solidFill>
            </p:spPr>
          </p:sp>
        </p:grpSp>
        <p:grpSp>
          <p:nvGrpSpPr>
            <p:cNvPr name="Group 23" id="23"/>
            <p:cNvGrpSpPr>
              <a:grpSpLocks noChangeAspect="true"/>
            </p:cNvGrpSpPr>
            <p:nvPr/>
          </p:nvGrpSpPr>
          <p:grpSpPr>
            <a:xfrm rot="0">
              <a:off x="312599" y="711192"/>
              <a:ext cx="4182458" cy="4182458"/>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10"/>
                <a:stretch>
                  <a:fillRect l="-19754" t="-1643" r="-34294" b="-64230"/>
                </a:stretch>
              </a:blipFill>
            </p:spPr>
          </p:sp>
          <p:sp>
            <p:nvSpPr>
              <p:cNvPr name="Freeform 25" id="25"/>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TextBox 26" id="26"/>
            <p:cNvSpPr txBox="true"/>
            <p:nvPr/>
          </p:nvSpPr>
          <p:spPr>
            <a:xfrm rot="0">
              <a:off x="121879" y="5824086"/>
              <a:ext cx="4408717" cy="491694"/>
            </a:xfrm>
            <a:prstGeom prst="rect">
              <a:avLst/>
            </a:prstGeom>
          </p:spPr>
          <p:txBody>
            <a:bodyPr anchor="t" rtlCol="false" tIns="0" lIns="0" bIns="0" rIns="0">
              <a:spAutoFit/>
            </a:bodyPr>
            <a:lstStyle/>
            <a:p>
              <a:pPr algn="ctr">
                <a:lnSpc>
                  <a:spcPts val="3134"/>
                </a:lnSpc>
              </a:pPr>
              <a:r>
                <a:rPr lang="en-US" sz="2238">
                  <a:solidFill>
                    <a:srgbClr val="FFFFFF"/>
                  </a:solidFill>
                  <a:latin typeface="Montserrat Semi-Bold Bold"/>
                </a:rPr>
                <a:t>JHAVIELL GEDORIO</a:t>
              </a:r>
            </a:p>
          </p:txBody>
        </p:sp>
        <p:sp>
          <p:nvSpPr>
            <p:cNvPr name="TextBox 27" id="27"/>
            <p:cNvSpPr txBox="true"/>
            <p:nvPr/>
          </p:nvSpPr>
          <p:spPr>
            <a:xfrm rot="0">
              <a:off x="1007160" y="6399857"/>
              <a:ext cx="2790043" cy="343770"/>
            </a:xfrm>
            <a:prstGeom prst="rect">
              <a:avLst/>
            </a:prstGeom>
          </p:spPr>
          <p:txBody>
            <a:bodyPr anchor="t" rtlCol="false" tIns="0" lIns="0" bIns="0" rIns="0">
              <a:spAutoFit/>
            </a:bodyPr>
            <a:lstStyle/>
            <a:p>
              <a:pPr algn="ctr">
                <a:lnSpc>
                  <a:spcPts val="2139"/>
                </a:lnSpc>
              </a:pPr>
              <a:r>
                <a:rPr lang="en-US" sz="1528">
                  <a:solidFill>
                    <a:srgbClr val="FFFFFF"/>
                  </a:solidFill>
                  <a:latin typeface="Montserrat Bold"/>
                </a:rPr>
                <a:t>MEMBER</a:t>
              </a:r>
            </a:p>
          </p:txBody>
        </p:sp>
      </p:grpSp>
      <p:grpSp>
        <p:nvGrpSpPr>
          <p:cNvPr name="Group 28" id="28"/>
          <p:cNvGrpSpPr/>
          <p:nvPr/>
        </p:nvGrpSpPr>
        <p:grpSpPr>
          <a:xfrm rot="0">
            <a:off x="14684728" y="4885478"/>
            <a:ext cx="3603272" cy="5401522"/>
            <a:chOff x="0" y="0"/>
            <a:chExt cx="1565187" cy="2346310"/>
          </a:xfrm>
        </p:grpSpPr>
        <p:sp>
          <p:nvSpPr>
            <p:cNvPr name="Freeform 29" id="29"/>
            <p:cNvSpPr/>
            <p:nvPr/>
          </p:nvSpPr>
          <p:spPr>
            <a:xfrm flipH="false" flipV="false" rot="0">
              <a:off x="0" y="0"/>
              <a:ext cx="1565187" cy="2346310"/>
            </a:xfrm>
            <a:custGeom>
              <a:avLst/>
              <a:gdLst/>
              <a:ahLst/>
              <a:cxnLst/>
              <a:rect r="r" b="b" t="t" l="l"/>
              <a:pathLst>
                <a:path h="2346310" w="1565187">
                  <a:moveTo>
                    <a:pt x="1440727" y="2346310"/>
                  </a:moveTo>
                  <a:lnTo>
                    <a:pt x="124460" y="2346310"/>
                  </a:lnTo>
                  <a:cubicBezTo>
                    <a:pt x="55880" y="2346310"/>
                    <a:pt x="0" y="2290430"/>
                    <a:pt x="0" y="2221850"/>
                  </a:cubicBezTo>
                  <a:lnTo>
                    <a:pt x="0" y="124460"/>
                  </a:lnTo>
                  <a:cubicBezTo>
                    <a:pt x="0" y="55880"/>
                    <a:pt x="55880" y="0"/>
                    <a:pt x="124460" y="0"/>
                  </a:cubicBezTo>
                  <a:lnTo>
                    <a:pt x="1440727" y="0"/>
                  </a:lnTo>
                  <a:cubicBezTo>
                    <a:pt x="1509307" y="0"/>
                    <a:pt x="1565187" y="55880"/>
                    <a:pt x="1565187" y="124460"/>
                  </a:cubicBezTo>
                  <a:lnTo>
                    <a:pt x="1565187" y="2221850"/>
                  </a:lnTo>
                  <a:cubicBezTo>
                    <a:pt x="1565187" y="2290430"/>
                    <a:pt x="1509307" y="2346310"/>
                    <a:pt x="1440727" y="2346310"/>
                  </a:cubicBezTo>
                  <a:close/>
                </a:path>
              </a:pathLst>
            </a:custGeom>
            <a:solidFill>
              <a:srgbClr val="2D2F30">
                <a:alpha val="30980"/>
              </a:srgbClr>
            </a:solidFill>
          </p:spPr>
        </p:sp>
      </p:grpSp>
      <p:grpSp>
        <p:nvGrpSpPr>
          <p:cNvPr name="Group 30" id="30"/>
          <p:cNvGrpSpPr>
            <a:grpSpLocks noChangeAspect="true"/>
          </p:cNvGrpSpPr>
          <p:nvPr/>
        </p:nvGrpSpPr>
        <p:grpSpPr>
          <a:xfrm rot="0">
            <a:off x="14919177" y="5418871"/>
            <a:ext cx="3136843" cy="3136843"/>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11"/>
              <a:stretch>
                <a:fillRect l="-20485" t="-78458" r="-23537" b="-77709"/>
              </a:stretch>
            </a:blipFill>
          </p:spPr>
        </p:sp>
        <p:sp>
          <p:nvSpPr>
            <p:cNvPr name="Freeform 32" id="32"/>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33" id="33"/>
          <p:cNvGrpSpPr/>
          <p:nvPr/>
        </p:nvGrpSpPr>
        <p:grpSpPr>
          <a:xfrm rot="0">
            <a:off x="3672417" y="1677344"/>
            <a:ext cx="3603272" cy="5401522"/>
            <a:chOff x="0" y="0"/>
            <a:chExt cx="1565187" cy="2346310"/>
          </a:xfrm>
        </p:grpSpPr>
        <p:sp>
          <p:nvSpPr>
            <p:cNvPr name="Freeform 34" id="34"/>
            <p:cNvSpPr/>
            <p:nvPr/>
          </p:nvSpPr>
          <p:spPr>
            <a:xfrm flipH="false" flipV="false" rot="0">
              <a:off x="0" y="0"/>
              <a:ext cx="1565187" cy="2346310"/>
            </a:xfrm>
            <a:custGeom>
              <a:avLst/>
              <a:gdLst/>
              <a:ahLst/>
              <a:cxnLst/>
              <a:rect r="r" b="b" t="t" l="l"/>
              <a:pathLst>
                <a:path h="2346310" w="1565187">
                  <a:moveTo>
                    <a:pt x="1440727" y="2346310"/>
                  </a:moveTo>
                  <a:lnTo>
                    <a:pt x="124460" y="2346310"/>
                  </a:lnTo>
                  <a:cubicBezTo>
                    <a:pt x="55880" y="2346310"/>
                    <a:pt x="0" y="2290430"/>
                    <a:pt x="0" y="2221850"/>
                  </a:cubicBezTo>
                  <a:lnTo>
                    <a:pt x="0" y="124460"/>
                  </a:lnTo>
                  <a:cubicBezTo>
                    <a:pt x="0" y="55880"/>
                    <a:pt x="55880" y="0"/>
                    <a:pt x="124460" y="0"/>
                  </a:cubicBezTo>
                  <a:lnTo>
                    <a:pt x="1440727" y="0"/>
                  </a:lnTo>
                  <a:cubicBezTo>
                    <a:pt x="1509307" y="0"/>
                    <a:pt x="1565187" y="55880"/>
                    <a:pt x="1565187" y="124460"/>
                  </a:cubicBezTo>
                  <a:lnTo>
                    <a:pt x="1565187" y="2221850"/>
                  </a:lnTo>
                  <a:cubicBezTo>
                    <a:pt x="1565187" y="2290430"/>
                    <a:pt x="1509307" y="2346310"/>
                    <a:pt x="1440727" y="2346310"/>
                  </a:cubicBezTo>
                  <a:close/>
                </a:path>
              </a:pathLst>
            </a:custGeom>
            <a:solidFill>
              <a:srgbClr val="2D2F30">
                <a:alpha val="30980"/>
              </a:srgbClr>
            </a:solidFill>
          </p:spPr>
        </p:sp>
      </p:grpSp>
      <p:grpSp>
        <p:nvGrpSpPr>
          <p:cNvPr name="Group 35" id="35"/>
          <p:cNvGrpSpPr>
            <a:grpSpLocks noChangeAspect="true"/>
          </p:cNvGrpSpPr>
          <p:nvPr/>
        </p:nvGrpSpPr>
        <p:grpSpPr>
          <a:xfrm rot="0">
            <a:off x="3906866" y="2210738"/>
            <a:ext cx="3136843" cy="3136843"/>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12"/>
              <a:stretch>
                <a:fillRect l="-479" t="0" r="-479" b="0"/>
              </a:stretch>
            </a:blipFill>
          </p:spPr>
        </p:sp>
        <p:sp>
          <p:nvSpPr>
            <p:cNvPr name="Freeform 37" id="37"/>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TextBox 38" id="38"/>
          <p:cNvSpPr txBox="true"/>
          <p:nvPr/>
        </p:nvSpPr>
        <p:spPr>
          <a:xfrm rot="0">
            <a:off x="11103720" y="6033503"/>
            <a:ext cx="3306538" cy="380677"/>
          </a:xfrm>
          <a:prstGeom prst="rect">
            <a:avLst/>
          </a:prstGeom>
        </p:spPr>
        <p:txBody>
          <a:bodyPr anchor="t" rtlCol="false" tIns="0" lIns="0" bIns="0" rIns="0">
            <a:spAutoFit/>
          </a:bodyPr>
          <a:lstStyle/>
          <a:p>
            <a:pPr algn="ctr">
              <a:lnSpc>
                <a:spcPts val="3134"/>
              </a:lnSpc>
            </a:pPr>
            <a:r>
              <a:rPr lang="en-US" sz="2238">
                <a:solidFill>
                  <a:srgbClr val="FFFFFF"/>
                </a:solidFill>
                <a:latin typeface="Montserrat Semi-Bold Bold"/>
              </a:rPr>
              <a:t>RAILEY INDUCTIVO</a:t>
            </a:r>
          </a:p>
        </p:txBody>
      </p:sp>
      <p:sp>
        <p:nvSpPr>
          <p:cNvPr name="TextBox 39" id="39"/>
          <p:cNvSpPr txBox="true"/>
          <p:nvPr/>
        </p:nvSpPr>
        <p:spPr>
          <a:xfrm rot="0">
            <a:off x="11767681" y="6467712"/>
            <a:ext cx="2092532" cy="267352"/>
          </a:xfrm>
          <a:prstGeom prst="rect">
            <a:avLst/>
          </a:prstGeom>
        </p:spPr>
        <p:txBody>
          <a:bodyPr anchor="t" rtlCol="false" tIns="0" lIns="0" bIns="0" rIns="0">
            <a:spAutoFit/>
          </a:bodyPr>
          <a:lstStyle/>
          <a:p>
            <a:pPr algn="ctr">
              <a:lnSpc>
                <a:spcPts val="2139"/>
              </a:lnSpc>
            </a:pPr>
            <a:r>
              <a:rPr lang="en-US" sz="1528">
                <a:solidFill>
                  <a:srgbClr val="FFFFFF"/>
                </a:solidFill>
                <a:latin typeface="Montserrat Bold"/>
              </a:rPr>
              <a:t>MEMBER</a:t>
            </a:r>
          </a:p>
        </p:txBody>
      </p:sp>
      <p:sp>
        <p:nvSpPr>
          <p:cNvPr name="TextBox 40" id="40"/>
          <p:cNvSpPr txBox="true"/>
          <p:nvPr/>
        </p:nvSpPr>
        <p:spPr>
          <a:xfrm rot="0">
            <a:off x="14443017" y="9133718"/>
            <a:ext cx="4089164" cy="348270"/>
          </a:xfrm>
          <a:prstGeom prst="rect">
            <a:avLst/>
          </a:prstGeom>
        </p:spPr>
        <p:txBody>
          <a:bodyPr anchor="t" rtlCol="false" tIns="0" lIns="0" bIns="0" rIns="0">
            <a:spAutoFit/>
          </a:bodyPr>
          <a:lstStyle/>
          <a:p>
            <a:pPr algn="ctr">
              <a:lnSpc>
                <a:spcPts val="2854"/>
              </a:lnSpc>
            </a:pPr>
            <a:r>
              <a:rPr lang="en-US" sz="2038">
                <a:solidFill>
                  <a:srgbClr val="FFFFFF"/>
                </a:solidFill>
                <a:latin typeface="Montserrat Semi-Bold Bold"/>
              </a:rPr>
              <a:t>JOHN LLOYD HERNANDEZ</a:t>
            </a:r>
          </a:p>
        </p:txBody>
      </p:sp>
      <p:sp>
        <p:nvSpPr>
          <p:cNvPr name="TextBox 41" id="41"/>
          <p:cNvSpPr txBox="true"/>
          <p:nvPr/>
        </p:nvSpPr>
        <p:spPr>
          <a:xfrm rot="0">
            <a:off x="15440098" y="9675845"/>
            <a:ext cx="2092532" cy="267352"/>
          </a:xfrm>
          <a:prstGeom prst="rect">
            <a:avLst/>
          </a:prstGeom>
        </p:spPr>
        <p:txBody>
          <a:bodyPr anchor="t" rtlCol="false" tIns="0" lIns="0" bIns="0" rIns="0">
            <a:spAutoFit/>
          </a:bodyPr>
          <a:lstStyle/>
          <a:p>
            <a:pPr algn="ctr">
              <a:lnSpc>
                <a:spcPts val="2139"/>
              </a:lnSpc>
            </a:pPr>
            <a:r>
              <a:rPr lang="en-US" sz="1528">
                <a:solidFill>
                  <a:srgbClr val="FFFFFF"/>
                </a:solidFill>
                <a:latin typeface="Montserrat Bold"/>
              </a:rPr>
              <a:t>LEADER</a:t>
            </a:r>
          </a:p>
        </p:txBody>
      </p:sp>
      <p:sp>
        <p:nvSpPr>
          <p:cNvPr name="TextBox 42" id="42"/>
          <p:cNvSpPr txBox="true"/>
          <p:nvPr/>
        </p:nvSpPr>
        <p:spPr>
          <a:xfrm rot="0">
            <a:off x="3763826" y="6033503"/>
            <a:ext cx="3578538" cy="380677"/>
          </a:xfrm>
          <a:prstGeom prst="rect">
            <a:avLst/>
          </a:prstGeom>
        </p:spPr>
        <p:txBody>
          <a:bodyPr anchor="t" rtlCol="false" tIns="0" lIns="0" bIns="0" rIns="0">
            <a:spAutoFit/>
          </a:bodyPr>
          <a:lstStyle/>
          <a:p>
            <a:pPr algn="ctr">
              <a:lnSpc>
                <a:spcPts val="3134"/>
              </a:lnSpc>
            </a:pPr>
            <a:r>
              <a:rPr lang="en-US" sz="2238">
                <a:solidFill>
                  <a:srgbClr val="FFFFFF"/>
                </a:solidFill>
                <a:latin typeface="Montserrat Semi-Bold Bold"/>
              </a:rPr>
              <a:t>MARK WILSON BUNAG</a:t>
            </a:r>
          </a:p>
        </p:txBody>
      </p:sp>
      <p:sp>
        <p:nvSpPr>
          <p:cNvPr name="TextBox 43" id="43"/>
          <p:cNvSpPr txBox="true"/>
          <p:nvPr/>
        </p:nvSpPr>
        <p:spPr>
          <a:xfrm rot="0">
            <a:off x="4427787" y="6467712"/>
            <a:ext cx="2092532" cy="267352"/>
          </a:xfrm>
          <a:prstGeom prst="rect">
            <a:avLst/>
          </a:prstGeom>
        </p:spPr>
        <p:txBody>
          <a:bodyPr anchor="t" rtlCol="false" tIns="0" lIns="0" bIns="0" rIns="0">
            <a:spAutoFit/>
          </a:bodyPr>
          <a:lstStyle/>
          <a:p>
            <a:pPr algn="ctr">
              <a:lnSpc>
                <a:spcPts val="2139"/>
              </a:lnSpc>
            </a:pPr>
            <a:r>
              <a:rPr lang="en-US" sz="1528">
                <a:solidFill>
                  <a:srgbClr val="FFFFFF"/>
                </a:solidFill>
                <a:latin typeface="Montserrat Bold"/>
              </a:rPr>
              <a:t>MEMBER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790155" y="-730855"/>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1028700" y="1935301"/>
            <a:ext cx="16170234" cy="3534758"/>
          </a:xfrm>
          <a:prstGeom prst="rect">
            <a:avLst/>
          </a:prstGeom>
        </p:spPr>
        <p:txBody>
          <a:bodyPr anchor="t" rtlCol="false" tIns="0" lIns="0" bIns="0" rIns="0">
            <a:spAutoFit/>
          </a:bodyPr>
          <a:lstStyle/>
          <a:p>
            <a:pPr>
              <a:lnSpc>
                <a:spcPts val="4670"/>
              </a:lnSpc>
            </a:pPr>
            <a:r>
              <a:rPr lang="en-US" sz="3336">
                <a:solidFill>
                  <a:srgbClr val="FFFFFF"/>
                </a:solidFill>
                <a:latin typeface="Neue Machina UltraBold"/>
              </a:rPr>
              <a:t>Consider a world where strategic battles are played on a basic 3x3 grid, Xs and Os compete intellectually. The popular game of tic tac toe, which is played by both children and adults, continues to attract players everywhere. Its seeming simplicity belies a profound beauty; it is both a strategy and choice game and a demonstration of computer thinking power.</a:t>
            </a:r>
          </a:p>
        </p:txBody>
      </p:sp>
      <p:sp>
        <p:nvSpPr>
          <p:cNvPr name="TextBox 7" id="7"/>
          <p:cNvSpPr txBox="true"/>
          <p:nvPr/>
        </p:nvSpPr>
        <p:spPr>
          <a:xfrm rot="0">
            <a:off x="202497" y="85886"/>
            <a:ext cx="941411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Introduction</a:t>
            </a:r>
          </a:p>
        </p:txBody>
      </p:sp>
      <p:sp>
        <p:nvSpPr>
          <p:cNvPr name="TextBox 8" id="8"/>
          <p:cNvSpPr txBox="true"/>
          <p:nvPr/>
        </p:nvSpPr>
        <p:spPr>
          <a:xfrm rot="0">
            <a:off x="1028700" y="5914589"/>
            <a:ext cx="16170234" cy="3534758"/>
          </a:xfrm>
          <a:prstGeom prst="rect">
            <a:avLst/>
          </a:prstGeom>
        </p:spPr>
        <p:txBody>
          <a:bodyPr anchor="t" rtlCol="false" tIns="0" lIns="0" bIns="0" rIns="0">
            <a:spAutoFit/>
          </a:bodyPr>
          <a:lstStyle/>
          <a:p>
            <a:pPr>
              <a:lnSpc>
                <a:spcPts val="4670"/>
              </a:lnSpc>
            </a:pPr>
            <a:r>
              <a:rPr lang="en-US" sz="3336">
                <a:solidFill>
                  <a:srgbClr val="FFFFFF"/>
                </a:solidFill>
                <a:latin typeface="Neue Machina UltraBold"/>
              </a:rPr>
              <a:t>The importance of the project originates from its evaluation of the user experience and technological components of building a Tic Tac Toe gaming app. By using Java as the programming language and designing an appealing graphical user interface, the goal is to create a compelling and user-friendly application that captures the essence of the old game while giving a better digital experience.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61257" y="-3778203"/>
            <a:ext cx="8996085" cy="8996085"/>
          </a:xfrm>
          <a:custGeom>
            <a:avLst/>
            <a:gdLst/>
            <a:ahLst/>
            <a:cxnLst/>
            <a:rect r="r" b="b" t="t" l="l"/>
            <a:pathLst>
              <a:path h="8996085" w="8996085">
                <a:moveTo>
                  <a:pt x="0" y="0"/>
                </a:moveTo>
                <a:lnTo>
                  <a:pt x="8996086" y="0"/>
                </a:lnTo>
                <a:lnTo>
                  <a:pt x="8996086" y="8996085"/>
                </a:lnTo>
                <a:lnTo>
                  <a:pt x="0" y="8996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5" id="5"/>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6" id="6"/>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7" id="7"/>
          <p:cNvSpPr txBox="true"/>
          <p:nvPr/>
        </p:nvSpPr>
        <p:spPr>
          <a:xfrm rot="0">
            <a:off x="1028700" y="876300"/>
            <a:ext cx="15224927" cy="2575224"/>
          </a:xfrm>
          <a:prstGeom prst="rect">
            <a:avLst/>
          </a:prstGeom>
        </p:spPr>
        <p:txBody>
          <a:bodyPr anchor="t" rtlCol="false" tIns="0" lIns="0" bIns="0" rIns="0">
            <a:spAutoFit/>
          </a:bodyPr>
          <a:lstStyle/>
          <a:p>
            <a:pPr>
              <a:lnSpc>
                <a:spcPts val="10308"/>
              </a:lnSpc>
            </a:pPr>
            <a:r>
              <a:rPr lang="en-US" sz="7363">
                <a:solidFill>
                  <a:srgbClr val="FFFFFF"/>
                </a:solidFill>
                <a:latin typeface="Neue Machina UltraBold"/>
              </a:rPr>
              <a:t>Review of Related Literatures</a:t>
            </a:r>
          </a:p>
        </p:txBody>
      </p:sp>
      <p:sp>
        <p:nvSpPr>
          <p:cNvPr name="Freeform 8" id="8"/>
          <p:cNvSpPr/>
          <p:nvPr/>
        </p:nvSpPr>
        <p:spPr>
          <a:xfrm flipH="false" flipV="false" rot="0">
            <a:off x="-2714326" y="7828349"/>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20178" y="3970862"/>
            <a:ext cx="4290504" cy="4970298"/>
            <a:chOff x="0" y="0"/>
            <a:chExt cx="1565187" cy="1813178"/>
          </a:xfrm>
        </p:grpSpPr>
        <p:sp>
          <p:nvSpPr>
            <p:cNvPr name="Freeform 10" id="10"/>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AutoShape 11" id="11"/>
          <p:cNvSpPr/>
          <p:nvPr/>
        </p:nvSpPr>
        <p:spPr>
          <a:xfrm rot="-5400000">
            <a:off x="4721549" y="6259769"/>
            <a:ext cx="3774193" cy="0"/>
          </a:xfrm>
          <a:prstGeom prst="line">
            <a:avLst/>
          </a:prstGeom>
          <a:ln cap="flat" w="19050">
            <a:solidFill>
              <a:srgbClr val="FFFFFF"/>
            </a:solidFill>
            <a:prstDash val="solid"/>
            <a:headEnd type="none" len="sm" w="sm"/>
            <a:tailEnd type="none" len="sm" w="sm"/>
          </a:ln>
        </p:spPr>
      </p:sp>
      <p:sp>
        <p:nvSpPr>
          <p:cNvPr name="AutoShape 12" id="12"/>
          <p:cNvSpPr/>
          <p:nvPr/>
        </p:nvSpPr>
        <p:spPr>
          <a:xfrm rot="-5400000">
            <a:off x="9983440" y="6259769"/>
            <a:ext cx="3774193" cy="0"/>
          </a:xfrm>
          <a:prstGeom prst="line">
            <a:avLst/>
          </a:prstGeom>
          <a:ln cap="flat" w="19050">
            <a:solidFill>
              <a:srgbClr val="FFFFFF"/>
            </a:solidFill>
            <a:prstDash val="solid"/>
            <a:headEnd type="none" len="sm" w="sm"/>
            <a:tailEnd type="none" len="sm" w="sm"/>
          </a:ln>
        </p:spPr>
      </p:sp>
      <p:sp>
        <p:nvSpPr>
          <p:cNvPr name="TextBox 13" id="13"/>
          <p:cNvSpPr txBox="true"/>
          <p:nvPr/>
        </p:nvSpPr>
        <p:spPr>
          <a:xfrm rot="0">
            <a:off x="2161849" y="4388595"/>
            <a:ext cx="5409675" cy="1563323"/>
          </a:xfrm>
          <a:prstGeom prst="rect">
            <a:avLst/>
          </a:prstGeom>
        </p:spPr>
        <p:txBody>
          <a:bodyPr anchor="t" rtlCol="false" tIns="0" lIns="0" bIns="0" rIns="0">
            <a:spAutoFit/>
          </a:bodyPr>
          <a:lstStyle/>
          <a:p>
            <a:pPr>
              <a:lnSpc>
                <a:spcPts val="6232"/>
              </a:lnSpc>
            </a:pPr>
            <a:r>
              <a:rPr lang="en-US" sz="4451">
                <a:solidFill>
                  <a:srgbClr val="FFFFFF"/>
                </a:solidFill>
                <a:latin typeface="Neue Machina UltraBold"/>
              </a:rPr>
              <a:t>Aditya, J. P. (2020). </a:t>
            </a:r>
          </a:p>
        </p:txBody>
      </p:sp>
      <p:sp>
        <p:nvSpPr>
          <p:cNvPr name="TextBox 14" id="14"/>
          <p:cNvSpPr txBox="true"/>
          <p:nvPr/>
        </p:nvSpPr>
        <p:spPr>
          <a:xfrm rot="0">
            <a:off x="2161849" y="6240719"/>
            <a:ext cx="2991261" cy="1387475"/>
          </a:xfrm>
          <a:prstGeom prst="rect">
            <a:avLst/>
          </a:prstGeom>
        </p:spPr>
        <p:txBody>
          <a:bodyPr anchor="t" rtlCol="false" tIns="0" lIns="0" bIns="0" rIns="0">
            <a:spAutoFit/>
          </a:bodyPr>
          <a:lstStyle/>
          <a:p>
            <a:pPr>
              <a:lnSpc>
                <a:spcPts val="2799"/>
              </a:lnSpc>
            </a:pPr>
            <a:r>
              <a:rPr lang="en-US" sz="1999">
                <a:solidFill>
                  <a:srgbClr val="FFFFFF"/>
                </a:solidFill>
                <a:latin typeface="Montserrat"/>
              </a:rPr>
              <a:t>Randomised fast no-loss expert system to play tic-tac-toe like a </a:t>
            </a:r>
          </a:p>
          <a:p>
            <a:pPr>
              <a:lnSpc>
                <a:spcPts val="2799"/>
              </a:lnSpc>
            </a:pPr>
            <a:r>
              <a:rPr lang="en-US" sz="1999">
                <a:solidFill>
                  <a:srgbClr val="FFFFFF"/>
                </a:solidFill>
                <a:latin typeface="Montserrat"/>
              </a:rPr>
              <a:t>human.</a:t>
            </a:r>
          </a:p>
        </p:txBody>
      </p:sp>
      <p:grpSp>
        <p:nvGrpSpPr>
          <p:cNvPr name="Group 15" id="15"/>
          <p:cNvGrpSpPr/>
          <p:nvPr/>
        </p:nvGrpSpPr>
        <p:grpSpPr>
          <a:xfrm rot="0">
            <a:off x="6998748" y="3970862"/>
            <a:ext cx="4290504" cy="4970298"/>
            <a:chOff x="0" y="0"/>
            <a:chExt cx="5720671" cy="6627064"/>
          </a:xfrm>
        </p:grpSpPr>
        <p:grpSp>
          <p:nvGrpSpPr>
            <p:cNvPr name="Group 16" id="16"/>
            <p:cNvGrpSpPr/>
            <p:nvPr/>
          </p:nvGrpSpPr>
          <p:grpSpPr>
            <a:xfrm rot="0">
              <a:off x="0" y="0"/>
              <a:ext cx="5720671" cy="6627064"/>
              <a:chOff x="0" y="0"/>
              <a:chExt cx="1565187" cy="1813178"/>
            </a:xfrm>
          </p:grpSpPr>
          <p:sp>
            <p:nvSpPr>
              <p:cNvPr name="Freeform 17" id="17"/>
              <p:cNvSpPr/>
              <p:nvPr/>
            </p:nvSpPr>
            <p:spPr>
              <a:xfrm flipH="false" flipV="false" rot="0">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TextBox 18" id="18"/>
            <p:cNvSpPr txBox="true"/>
            <p:nvPr/>
          </p:nvSpPr>
          <p:spPr>
            <a:xfrm rot="0">
              <a:off x="222772" y="472248"/>
              <a:ext cx="5275127" cy="1658464"/>
            </a:xfrm>
            <a:prstGeom prst="rect">
              <a:avLst/>
            </a:prstGeom>
          </p:spPr>
          <p:txBody>
            <a:bodyPr anchor="t" rtlCol="false" tIns="0" lIns="0" bIns="0" rIns="0">
              <a:spAutoFit/>
            </a:bodyPr>
            <a:lstStyle/>
            <a:p>
              <a:pPr>
                <a:lnSpc>
                  <a:spcPts val="5034"/>
                </a:lnSpc>
              </a:pPr>
              <a:r>
                <a:rPr lang="en-US" sz="3595">
                  <a:solidFill>
                    <a:srgbClr val="FFFFFF"/>
                  </a:solidFill>
                  <a:latin typeface="Neue Machina UltraBold"/>
                </a:rPr>
                <a:t>Karamchandani et al. (2015). </a:t>
              </a:r>
            </a:p>
          </p:txBody>
        </p:sp>
        <p:sp>
          <p:nvSpPr>
            <p:cNvPr name="TextBox 19" id="19"/>
            <p:cNvSpPr txBox="true"/>
            <p:nvPr/>
          </p:nvSpPr>
          <p:spPr>
            <a:xfrm rot="0">
              <a:off x="445545" y="2937649"/>
              <a:ext cx="3988349" cy="2310342"/>
            </a:xfrm>
            <a:prstGeom prst="rect">
              <a:avLst/>
            </a:prstGeom>
          </p:spPr>
          <p:txBody>
            <a:bodyPr anchor="t" rtlCol="false" tIns="0" lIns="0" bIns="0" rIns="0">
              <a:spAutoFit/>
            </a:bodyPr>
            <a:lstStyle/>
            <a:p>
              <a:pPr>
                <a:lnSpc>
                  <a:spcPts val="2799"/>
                </a:lnSpc>
              </a:pPr>
              <a:r>
                <a:rPr lang="en-US" sz="1999">
                  <a:solidFill>
                    <a:srgbClr val="FFFFFF"/>
                  </a:solidFill>
                  <a:latin typeface="Montserrat"/>
                </a:rPr>
                <a:t>A simple algorithm for designing an artificial intelligence</a:t>
              </a:r>
            </a:p>
            <a:p>
              <a:pPr>
                <a:lnSpc>
                  <a:spcPts val="2799"/>
                </a:lnSpc>
              </a:pPr>
              <a:r>
                <a:rPr lang="en-US" sz="1999">
                  <a:solidFill>
                    <a:srgbClr val="FFFFFF"/>
                  </a:solidFill>
                  <a:latin typeface="Montserrat"/>
                </a:rPr>
                <a:t>based Tic Tac Toe game,</a:t>
              </a:r>
            </a:p>
          </p:txBody>
        </p:sp>
      </p:grpSp>
      <p:grpSp>
        <p:nvGrpSpPr>
          <p:cNvPr name="Group 20" id="20"/>
          <p:cNvGrpSpPr/>
          <p:nvPr/>
        </p:nvGrpSpPr>
        <p:grpSpPr>
          <a:xfrm rot="0">
            <a:off x="12365836" y="3970862"/>
            <a:ext cx="4290504" cy="4458076"/>
            <a:chOff x="0" y="0"/>
            <a:chExt cx="5720671" cy="5944102"/>
          </a:xfrm>
        </p:grpSpPr>
        <p:grpSp>
          <p:nvGrpSpPr>
            <p:cNvPr name="Group 21" id="21"/>
            <p:cNvGrpSpPr/>
            <p:nvPr/>
          </p:nvGrpSpPr>
          <p:grpSpPr>
            <a:xfrm rot="0">
              <a:off x="0" y="0"/>
              <a:ext cx="5720671" cy="5944102"/>
              <a:chOff x="0" y="0"/>
              <a:chExt cx="1565187" cy="1626318"/>
            </a:xfrm>
          </p:grpSpPr>
          <p:sp>
            <p:nvSpPr>
              <p:cNvPr name="Freeform 22" id="22"/>
              <p:cNvSpPr/>
              <p:nvPr/>
            </p:nvSpPr>
            <p:spPr>
              <a:xfrm flipH="false" flipV="false" rot="0">
                <a:off x="0" y="0"/>
                <a:ext cx="1565187" cy="1626319"/>
              </a:xfrm>
              <a:custGeom>
                <a:avLst/>
                <a:gdLst/>
                <a:ahLst/>
                <a:cxnLst/>
                <a:rect r="r" b="b" t="t" l="l"/>
                <a:pathLst>
                  <a:path h="1626319" w="1565187">
                    <a:moveTo>
                      <a:pt x="1440727" y="1626318"/>
                    </a:moveTo>
                    <a:lnTo>
                      <a:pt x="124460" y="1626318"/>
                    </a:lnTo>
                    <a:cubicBezTo>
                      <a:pt x="55880" y="1626318"/>
                      <a:pt x="0" y="1570438"/>
                      <a:pt x="0" y="1501858"/>
                    </a:cubicBezTo>
                    <a:lnTo>
                      <a:pt x="0" y="124460"/>
                    </a:lnTo>
                    <a:cubicBezTo>
                      <a:pt x="0" y="55880"/>
                      <a:pt x="55880" y="0"/>
                      <a:pt x="124460" y="0"/>
                    </a:cubicBezTo>
                    <a:lnTo>
                      <a:pt x="1440727" y="0"/>
                    </a:lnTo>
                    <a:cubicBezTo>
                      <a:pt x="1509307" y="0"/>
                      <a:pt x="1565187" y="55880"/>
                      <a:pt x="1565187" y="124460"/>
                    </a:cubicBezTo>
                    <a:lnTo>
                      <a:pt x="1565187" y="1501859"/>
                    </a:lnTo>
                    <a:cubicBezTo>
                      <a:pt x="1565187" y="1570438"/>
                      <a:pt x="1509307" y="1626319"/>
                      <a:pt x="1440727" y="1626319"/>
                    </a:cubicBezTo>
                    <a:close/>
                  </a:path>
                </a:pathLst>
              </a:custGeom>
              <a:solidFill>
                <a:srgbClr val="2D2F30">
                  <a:alpha val="30980"/>
                </a:srgbClr>
              </a:solidFill>
            </p:spPr>
          </p:sp>
        </p:grpSp>
        <p:sp>
          <p:nvSpPr>
            <p:cNvPr name="TextBox 23" id="23"/>
            <p:cNvSpPr txBox="true"/>
            <p:nvPr/>
          </p:nvSpPr>
          <p:spPr>
            <a:xfrm rot="0">
              <a:off x="222772" y="453198"/>
              <a:ext cx="5275127" cy="1934352"/>
            </a:xfrm>
            <a:prstGeom prst="rect">
              <a:avLst/>
            </a:prstGeom>
          </p:spPr>
          <p:txBody>
            <a:bodyPr anchor="t" rtlCol="false" tIns="0" lIns="0" bIns="0" rIns="0">
              <a:spAutoFit/>
            </a:bodyPr>
            <a:lstStyle/>
            <a:p>
              <a:pPr>
                <a:lnSpc>
                  <a:spcPts val="5874"/>
                </a:lnSpc>
              </a:pPr>
              <a:r>
                <a:rPr lang="en-US" sz="4195">
                  <a:solidFill>
                    <a:srgbClr val="FFFFFF"/>
                  </a:solidFill>
                  <a:latin typeface="Neue Machina UltraBold"/>
                </a:rPr>
                <a:t>Lincopinis et al. (2023). </a:t>
              </a:r>
            </a:p>
          </p:txBody>
        </p:sp>
        <p:sp>
          <p:nvSpPr>
            <p:cNvPr name="TextBox 24" id="24"/>
            <p:cNvSpPr txBox="true"/>
            <p:nvPr/>
          </p:nvSpPr>
          <p:spPr>
            <a:xfrm rot="0">
              <a:off x="445545" y="3194487"/>
              <a:ext cx="3988349" cy="1370542"/>
            </a:xfrm>
            <a:prstGeom prst="rect">
              <a:avLst/>
            </a:prstGeom>
          </p:spPr>
          <p:txBody>
            <a:bodyPr anchor="t" rtlCol="false" tIns="0" lIns="0" bIns="0" rIns="0">
              <a:spAutoFit/>
            </a:bodyPr>
            <a:lstStyle/>
            <a:p>
              <a:pPr>
                <a:lnSpc>
                  <a:spcPts val="2799"/>
                </a:lnSpc>
              </a:pPr>
              <a:r>
                <a:rPr lang="en-US" sz="1999">
                  <a:solidFill>
                    <a:srgbClr val="FFFFFF"/>
                  </a:solidFill>
                  <a:latin typeface="Montserrat"/>
                </a:rPr>
                <a:t>A Review on Java </a:t>
              </a:r>
            </a:p>
            <a:p>
              <a:pPr>
                <a:lnSpc>
                  <a:spcPts val="2799"/>
                </a:lnSpc>
              </a:pPr>
              <a:r>
                <a:rPr lang="en-US" sz="1999">
                  <a:solidFill>
                    <a:srgbClr val="FFFFFF"/>
                  </a:solidFill>
                  <a:latin typeface="Montserrat"/>
                </a:rPr>
                <a:t>Programming Language.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9441" y="330715"/>
            <a:ext cx="11469205" cy="11469205"/>
          </a:xfrm>
          <a:custGeom>
            <a:avLst/>
            <a:gdLst/>
            <a:ahLst/>
            <a:cxnLst/>
            <a:rect r="r" b="b" t="t" l="l"/>
            <a:pathLst>
              <a:path h="11469205" w="11469205">
                <a:moveTo>
                  <a:pt x="0" y="0"/>
                </a:moveTo>
                <a:lnTo>
                  <a:pt x="11469205" y="0"/>
                </a:lnTo>
                <a:lnTo>
                  <a:pt x="11469205" y="11469205"/>
                </a:lnTo>
                <a:lnTo>
                  <a:pt x="0" y="11469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077851" y="732008"/>
            <a:ext cx="12132298" cy="237138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TIC TAC TOE</a:t>
            </a:r>
          </a:p>
          <a:p>
            <a:pPr algn="ctr">
              <a:lnSpc>
                <a:spcPts val="9468"/>
              </a:lnSpc>
            </a:pPr>
            <a:r>
              <a:rPr lang="en-US" sz="6763">
                <a:solidFill>
                  <a:srgbClr val="FFFFFF"/>
                </a:solidFill>
                <a:latin typeface="Neue Machina UltraBold"/>
              </a:rPr>
              <a:t>JAVA APP</a:t>
            </a:r>
          </a:p>
        </p:txBody>
      </p:sp>
      <p:sp>
        <p:nvSpPr>
          <p:cNvPr name="Freeform 5" id="5"/>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344677">
            <a:off x="-877637" y="-716602"/>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6"/>
            <a:stretch>
              <a:fillRect l="0" t="0" r="0" b="0"/>
            </a:stretch>
          </a:blipFill>
        </p:spPr>
      </p:sp>
      <p:sp>
        <p:nvSpPr>
          <p:cNvPr name="Freeform 7" id="7"/>
          <p:cNvSpPr/>
          <p:nvPr/>
        </p:nvSpPr>
        <p:spPr>
          <a:xfrm flipH="false" flipV="false" rot="0">
            <a:off x="15788974" y="1621283"/>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7"/>
            <a:stretch>
              <a:fillRect l="0" t="0" r="0" b="0"/>
            </a:stretch>
          </a:blipFill>
        </p:spPr>
      </p:sp>
      <p:sp>
        <p:nvSpPr>
          <p:cNvPr name="Freeform 8" id="8"/>
          <p:cNvSpPr/>
          <p:nvPr/>
        </p:nvSpPr>
        <p:spPr>
          <a:xfrm flipH="false" flipV="false" rot="0">
            <a:off x="7397285" y="3741350"/>
            <a:ext cx="10306468" cy="5876086"/>
          </a:xfrm>
          <a:custGeom>
            <a:avLst/>
            <a:gdLst/>
            <a:ahLst/>
            <a:cxnLst/>
            <a:rect r="r" b="b" t="t" l="l"/>
            <a:pathLst>
              <a:path h="5876086" w="10306468">
                <a:moveTo>
                  <a:pt x="0" y="0"/>
                </a:moveTo>
                <a:lnTo>
                  <a:pt x="10306468" y="0"/>
                </a:lnTo>
                <a:lnTo>
                  <a:pt x="10306468" y="5876086"/>
                </a:lnTo>
                <a:lnTo>
                  <a:pt x="0" y="5876086"/>
                </a:lnTo>
                <a:lnTo>
                  <a:pt x="0" y="0"/>
                </a:lnTo>
                <a:close/>
              </a:path>
            </a:pathLst>
          </a:custGeom>
          <a:blipFill>
            <a:blip r:embed="rId8"/>
            <a:stretch>
              <a:fillRect l="0" t="0" r="0" b="0"/>
            </a:stretch>
          </a:blipFill>
        </p:spPr>
      </p:sp>
      <p:sp>
        <p:nvSpPr>
          <p:cNvPr name="Freeform 9" id="9"/>
          <p:cNvSpPr/>
          <p:nvPr/>
        </p:nvSpPr>
        <p:spPr>
          <a:xfrm flipH="false" flipV="false" rot="0">
            <a:off x="669441" y="3741350"/>
            <a:ext cx="6270488" cy="5836545"/>
          </a:xfrm>
          <a:custGeom>
            <a:avLst/>
            <a:gdLst/>
            <a:ahLst/>
            <a:cxnLst/>
            <a:rect r="r" b="b" t="t" l="l"/>
            <a:pathLst>
              <a:path h="5836545" w="6270488">
                <a:moveTo>
                  <a:pt x="0" y="0"/>
                </a:moveTo>
                <a:lnTo>
                  <a:pt x="6270488" y="0"/>
                </a:lnTo>
                <a:lnTo>
                  <a:pt x="6270488" y="5836544"/>
                </a:lnTo>
                <a:lnTo>
                  <a:pt x="0" y="5836544"/>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829220" y="-1250576"/>
            <a:ext cx="5743717" cy="5743717"/>
          </a:xfrm>
          <a:custGeom>
            <a:avLst/>
            <a:gdLst/>
            <a:ahLst/>
            <a:cxnLst/>
            <a:rect r="r" b="b" t="t" l="l"/>
            <a:pathLst>
              <a:path h="5743717" w="5743717">
                <a:moveTo>
                  <a:pt x="0" y="0"/>
                </a:moveTo>
                <a:lnTo>
                  <a:pt x="5743718" y="0"/>
                </a:lnTo>
                <a:lnTo>
                  <a:pt x="5743718" y="5743717"/>
                </a:lnTo>
                <a:lnTo>
                  <a:pt x="0" y="5743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1028700" y="2947591"/>
            <a:ext cx="7124260" cy="7124260"/>
          </a:xfrm>
          <a:prstGeom prst="rect">
            <a:avLst/>
          </a:prstGeom>
        </p:spPr>
      </p:pic>
      <p:sp>
        <p:nvSpPr>
          <p:cNvPr name="Freeform 4" id="4"/>
          <p:cNvSpPr/>
          <p:nvPr/>
        </p:nvSpPr>
        <p:spPr>
          <a:xfrm flipH="false" flipV="false" rot="0">
            <a:off x="-1020819" y="643331"/>
            <a:ext cx="10310370" cy="10310370"/>
          </a:xfrm>
          <a:custGeom>
            <a:avLst/>
            <a:gdLst/>
            <a:ahLst/>
            <a:cxnLst/>
            <a:rect r="r" b="b" t="t" l="l"/>
            <a:pathLst>
              <a:path h="10310370" w="10310370">
                <a:moveTo>
                  <a:pt x="0" y="0"/>
                </a:moveTo>
                <a:lnTo>
                  <a:pt x="10310370" y="0"/>
                </a:lnTo>
                <a:lnTo>
                  <a:pt x="10310370" y="10310370"/>
                </a:lnTo>
                <a:lnTo>
                  <a:pt x="0" y="103103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344677">
            <a:off x="-877637" y="-896953"/>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7"/>
            <a:stretch>
              <a:fillRect l="0" t="0" r="0" b="0"/>
            </a:stretch>
          </a:blipFill>
        </p:spPr>
      </p:sp>
      <p:sp>
        <p:nvSpPr>
          <p:cNvPr name="Freeform 7" id="7"/>
          <p:cNvSpPr/>
          <p:nvPr/>
        </p:nvSpPr>
        <p:spPr>
          <a:xfrm flipH="false" flipV="false" rot="0">
            <a:off x="15608452" y="-1159668"/>
            <a:ext cx="4185255" cy="4376737"/>
          </a:xfrm>
          <a:custGeom>
            <a:avLst/>
            <a:gdLst/>
            <a:ahLst/>
            <a:cxnLst/>
            <a:rect r="r" b="b" t="t" l="l"/>
            <a:pathLst>
              <a:path h="4376737" w="4185255">
                <a:moveTo>
                  <a:pt x="0" y="0"/>
                </a:moveTo>
                <a:lnTo>
                  <a:pt x="4185254" y="0"/>
                </a:lnTo>
                <a:lnTo>
                  <a:pt x="4185254" y="4376736"/>
                </a:lnTo>
                <a:lnTo>
                  <a:pt x="0" y="4376736"/>
                </a:lnTo>
                <a:lnTo>
                  <a:pt x="0" y="0"/>
                </a:lnTo>
                <a:close/>
              </a:path>
            </a:pathLst>
          </a:custGeom>
          <a:blipFill>
            <a:blip r:embed="rId8"/>
            <a:stretch>
              <a:fillRect l="0" t="0" r="0" b="0"/>
            </a:stretch>
          </a:blipFill>
        </p:spPr>
      </p:sp>
      <p:sp>
        <p:nvSpPr>
          <p:cNvPr name="Freeform 8" id="8"/>
          <p:cNvSpPr/>
          <p:nvPr/>
        </p:nvSpPr>
        <p:spPr>
          <a:xfrm flipH="false" flipV="false" rot="0">
            <a:off x="1511174" y="3964818"/>
            <a:ext cx="6159311" cy="5089808"/>
          </a:xfrm>
          <a:custGeom>
            <a:avLst/>
            <a:gdLst/>
            <a:ahLst/>
            <a:cxnLst/>
            <a:rect r="r" b="b" t="t" l="l"/>
            <a:pathLst>
              <a:path h="5089808" w="6159311">
                <a:moveTo>
                  <a:pt x="0" y="0"/>
                </a:moveTo>
                <a:lnTo>
                  <a:pt x="6159312" y="0"/>
                </a:lnTo>
                <a:lnTo>
                  <a:pt x="6159312" y="5089807"/>
                </a:lnTo>
                <a:lnTo>
                  <a:pt x="0" y="5089807"/>
                </a:lnTo>
                <a:lnTo>
                  <a:pt x="0" y="0"/>
                </a:lnTo>
                <a:close/>
              </a:path>
            </a:pathLst>
          </a:custGeom>
          <a:blipFill>
            <a:blip r:embed="rId9"/>
            <a:stretch>
              <a:fillRect l="0" t="0" r="0" b="0"/>
            </a:stretch>
          </a:blipFill>
        </p:spPr>
      </p:sp>
      <p:sp>
        <p:nvSpPr>
          <p:cNvPr name="TextBox 9" id="9"/>
          <p:cNvSpPr txBox="true"/>
          <p:nvPr/>
        </p:nvSpPr>
        <p:spPr>
          <a:xfrm rot="0">
            <a:off x="3077851" y="1478408"/>
            <a:ext cx="12132298" cy="117123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PHOTO DOCUMENTATION</a:t>
            </a:r>
          </a:p>
        </p:txBody>
      </p:sp>
      <p:sp>
        <p:nvSpPr>
          <p:cNvPr name="TextBox 10" id="10"/>
          <p:cNvSpPr txBox="true"/>
          <p:nvPr/>
        </p:nvSpPr>
        <p:spPr>
          <a:xfrm rot="0">
            <a:off x="9671644" y="4222531"/>
            <a:ext cx="6412891" cy="4479131"/>
          </a:xfrm>
          <a:prstGeom prst="rect">
            <a:avLst/>
          </a:prstGeom>
        </p:spPr>
        <p:txBody>
          <a:bodyPr anchor="t" rtlCol="false" tIns="0" lIns="0" bIns="0" rIns="0">
            <a:spAutoFit/>
          </a:bodyPr>
          <a:lstStyle/>
          <a:p>
            <a:pPr>
              <a:lnSpc>
                <a:spcPts val="5981"/>
              </a:lnSpc>
            </a:pPr>
            <a:r>
              <a:rPr lang="en-US" sz="4125">
                <a:solidFill>
                  <a:srgbClr val="FFFFFF"/>
                </a:solidFill>
                <a:latin typeface="Lustria"/>
              </a:rPr>
              <a:t>We are collaborating on research and development of a Tic Tac Toe game app using Java programming and GUI.</a:t>
            </a:r>
          </a:p>
          <a:p>
            <a:pPr>
              <a:lnSpc>
                <a:spcPts val="598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829220" y="-1250576"/>
            <a:ext cx="5743717" cy="5743717"/>
          </a:xfrm>
          <a:custGeom>
            <a:avLst/>
            <a:gdLst/>
            <a:ahLst/>
            <a:cxnLst/>
            <a:rect r="r" b="b" t="t" l="l"/>
            <a:pathLst>
              <a:path h="5743717" w="5743717">
                <a:moveTo>
                  <a:pt x="0" y="0"/>
                </a:moveTo>
                <a:lnTo>
                  <a:pt x="5743718" y="0"/>
                </a:lnTo>
                <a:lnTo>
                  <a:pt x="5743718" y="5743717"/>
                </a:lnTo>
                <a:lnTo>
                  <a:pt x="0" y="5743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93109">
            <a:off x="14999403" y="-652154"/>
            <a:ext cx="4140717" cy="2443023"/>
          </a:xfrm>
          <a:custGeom>
            <a:avLst/>
            <a:gdLst/>
            <a:ahLst/>
            <a:cxnLst/>
            <a:rect r="r" b="b" t="t" l="l"/>
            <a:pathLst>
              <a:path h="2443023" w="4140717">
                <a:moveTo>
                  <a:pt x="0" y="0"/>
                </a:moveTo>
                <a:lnTo>
                  <a:pt x="4140717" y="0"/>
                </a:lnTo>
                <a:lnTo>
                  <a:pt x="4140717" y="2443022"/>
                </a:lnTo>
                <a:lnTo>
                  <a:pt x="0" y="2443022"/>
                </a:lnTo>
                <a:lnTo>
                  <a:pt x="0" y="0"/>
                </a:lnTo>
                <a:close/>
              </a:path>
            </a:pathLst>
          </a:custGeom>
          <a:blipFill>
            <a:blip r:embed="rId4"/>
            <a:stretch>
              <a:fillRect l="0" t="0" r="0" b="0"/>
            </a:stretch>
          </a:blipFill>
        </p:spPr>
      </p:sp>
      <p:pic>
        <p:nvPicPr>
          <p:cNvPr name="Picture 5" id="5"/>
          <p:cNvPicPr>
            <a:picLocks noChangeAspect="true"/>
          </p:cNvPicPr>
          <p:nvPr/>
        </p:nvPicPr>
        <p:blipFill>
          <a:blip r:embed="rId5"/>
          <a:srcRect l="0" t="0" r="0" b="0"/>
          <a:stretch>
            <a:fillRect/>
          </a:stretch>
        </p:blipFill>
        <p:spPr>
          <a:xfrm flipH="false" flipV="false" rot="0">
            <a:off x="9895704" y="2827450"/>
            <a:ext cx="7124260" cy="7124260"/>
          </a:xfrm>
          <a:prstGeom prst="rect">
            <a:avLst/>
          </a:prstGeom>
        </p:spPr>
      </p:pic>
      <p:sp>
        <p:nvSpPr>
          <p:cNvPr name="Freeform 6" id="6"/>
          <p:cNvSpPr/>
          <p:nvPr/>
        </p:nvSpPr>
        <p:spPr>
          <a:xfrm flipH="false" flipV="false" rot="0">
            <a:off x="8473909" y="908559"/>
            <a:ext cx="10646441" cy="10646441"/>
          </a:xfrm>
          <a:custGeom>
            <a:avLst/>
            <a:gdLst/>
            <a:ahLst/>
            <a:cxnLst/>
            <a:rect r="r" b="b" t="t" l="l"/>
            <a:pathLst>
              <a:path h="10646441" w="10646441">
                <a:moveTo>
                  <a:pt x="0" y="0"/>
                </a:moveTo>
                <a:lnTo>
                  <a:pt x="10646441" y="0"/>
                </a:lnTo>
                <a:lnTo>
                  <a:pt x="10646441" y="10646441"/>
                </a:lnTo>
                <a:lnTo>
                  <a:pt x="0" y="106464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373204"/>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Freeform 8" id="8"/>
          <p:cNvSpPr/>
          <p:nvPr/>
        </p:nvSpPr>
        <p:spPr>
          <a:xfrm flipH="false" flipV="false" rot="-9369590">
            <a:off x="1740195" y="1161946"/>
            <a:ext cx="1649177" cy="1872882"/>
          </a:xfrm>
          <a:custGeom>
            <a:avLst/>
            <a:gdLst/>
            <a:ahLst/>
            <a:cxnLst/>
            <a:rect r="r" b="b" t="t" l="l"/>
            <a:pathLst>
              <a:path h="1872882" w="1649177">
                <a:moveTo>
                  <a:pt x="0" y="0"/>
                </a:moveTo>
                <a:lnTo>
                  <a:pt x="1649177" y="0"/>
                </a:lnTo>
                <a:lnTo>
                  <a:pt x="1649177" y="1872882"/>
                </a:lnTo>
                <a:lnTo>
                  <a:pt x="0" y="1872882"/>
                </a:lnTo>
                <a:lnTo>
                  <a:pt x="0" y="0"/>
                </a:lnTo>
                <a:close/>
              </a:path>
            </a:pathLst>
          </a:custGeom>
          <a:blipFill>
            <a:blip r:embed="rId9"/>
            <a:stretch>
              <a:fillRect l="-11293" t="0" r="0" b="0"/>
            </a:stretch>
          </a:blipFill>
        </p:spPr>
      </p:sp>
      <p:sp>
        <p:nvSpPr>
          <p:cNvPr name="Freeform 9" id="9"/>
          <p:cNvSpPr/>
          <p:nvPr/>
        </p:nvSpPr>
        <p:spPr>
          <a:xfrm flipH="false" flipV="false" rot="0">
            <a:off x="10511885" y="3288215"/>
            <a:ext cx="3791379" cy="3632906"/>
          </a:xfrm>
          <a:custGeom>
            <a:avLst/>
            <a:gdLst/>
            <a:ahLst/>
            <a:cxnLst/>
            <a:rect r="r" b="b" t="t" l="l"/>
            <a:pathLst>
              <a:path h="3632906" w="3791379">
                <a:moveTo>
                  <a:pt x="0" y="0"/>
                </a:moveTo>
                <a:lnTo>
                  <a:pt x="3791379" y="0"/>
                </a:lnTo>
                <a:lnTo>
                  <a:pt x="3791379" y="3632906"/>
                </a:lnTo>
                <a:lnTo>
                  <a:pt x="0" y="3632906"/>
                </a:lnTo>
                <a:lnTo>
                  <a:pt x="0" y="0"/>
                </a:lnTo>
                <a:close/>
              </a:path>
            </a:pathLst>
          </a:custGeom>
          <a:blipFill>
            <a:blip r:embed="rId10"/>
            <a:stretch>
              <a:fillRect l="-5353" t="0" r="-5353" b="0"/>
            </a:stretch>
          </a:blipFill>
        </p:spPr>
      </p:sp>
      <p:sp>
        <p:nvSpPr>
          <p:cNvPr name="Freeform 10" id="10"/>
          <p:cNvSpPr/>
          <p:nvPr/>
        </p:nvSpPr>
        <p:spPr>
          <a:xfrm flipH="true" flipV="false" rot="0">
            <a:off x="12692022" y="5716476"/>
            <a:ext cx="3847440" cy="3717165"/>
          </a:xfrm>
          <a:custGeom>
            <a:avLst/>
            <a:gdLst/>
            <a:ahLst/>
            <a:cxnLst/>
            <a:rect r="r" b="b" t="t" l="l"/>
            <a:pathLst>
              <a:path h="3717165" w="3847440">
                <a:moveTo>
                  <a:pt x="3847440" y="0"/>
                </a:moveTo>
                <a:lnTo>
                  <a:pt x="0" y="0"/>
                </a:lnTo>
                <a:lnTo>
                  <a:pt x="0" y="3717165"/>
                </a:lnTo>
                <a:lnTo>
                  <a:pt x="3847440" y="3717165"/>
                </a:lnTo>
                <a:lnTo>
                  <a:pt x="3847440" y="0"/>
                </a:lnTo>
                <a:close/>
              </a:path>
            </a:pathLst>
          </a:custGeom>
          <a:blipFill>
            <a:blip r:embed="rId11"/>
            <a:stretch>
              <a:fillRect l="0" t="0" r="0" b="0"/>
            </a:stretch>
          </a:blipFill>
        </p:spPr>
      </p:sp>
      <p:sp>
        <p:nvSpPr>
          <p:cNvPr name="TextBox 11" id="11"/>
          <p:cNvSpPr txBox="true"/>
          <p:nvPr/>
        </p:nvSpPr>
        <p:spPr>
          <a:xfrm rot="0">
            <a:off x="3077851" y="1478408"/>
            <a:ext cx="12132298" cy="117123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PHOTO DOCUMENTATION</a:t>
            </a:r>
          </a:p>
        </p:txBody>
      </p:sp>
      <p:sp>
        <p:nvSpPr>
          <p:cNvPr name="TextBox 12" id="12"/>
          <p:cNvSpPr txBox="true"/>
          <p:nvPr/>
        </p:nvSpPr>
        <p:spPr>
          <a:xfrm rot="0">
            <a:off x="1577089" y="3550444"/>
            <a:ext cx="7913969" cy="6736556"/>
          </a:xfrm>
          <a:prstGeom prst="rect">
            <a:avLst/>
          </a:prstGeom>
        </p:spPr>
        <p:txBody>
          <a:bodyPr anchor="t" rtlCol="false" tIns="0" lIns="0" bIns="0" rIns="0">
            <a:spAutoFit/>
          </a:bodyPr>
          <a:lstStyle/>
          <a:p>
            <a:pPr>
              <a:lnSpc>
                <a:spcPts val="5981"/>
              </a:lnSpc>
            </a:pPr>
            <a:r>
              <a:rPr lang="en-US" sz="4125">
                <a:solidFill>
                  <a:srgbClr val="FFFFFF"/>
                </a:solidFill>
                <a:latin typeface="Lustria"/>
              </a:rPr>
              <a:t>We are actively engaged in researching and working together to create a Tic Tac Toe game app. Some are focused on finding related literature to enhance their understanding of game development principles and techniques.</a:t>
            </a:r>
          </a:p>
          <a:p>
            <a:pPr>
              <a:lnSpc>
                <a:spcPts val="598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432681" y="229890"/>
            <a:ext cx="928952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REFERENCES:</a:t>
            </a:r>
          </a:p>
        </p:txBody>
      </p:sp>
      <p:sp>
        <p:nvSpPr>
          <p:cNvPr name="TextBox 8" id="8"/>
          <p:cNvSpPr txBox="true"/>
          <p:nvPr/>
        </p:nvSpPr>
        <p:spPr>
          <a:xfrm rot="0">
            <a:off x="1512192" y="2597741"/>
            <a:ext cx="15263615" cy="6146209"/>
          </a:xfrm>
          <a:prstGeom prst="rect">
            <a:avLst/>
          </a:prstGeom>
        </p:spPr>
        <p:txBody>
          <a:bodyPr anchor="t" rtlCol="false" tIns="0" lIns="0" bIns="0" rIns="0">
            <a:spAutoFit/>
          </a:bodyPr>
          <a:lstStyle/>
          <a:p>
            <a:pPr algn="just">
              <a:lnSpc>
                <a:spcPts val="4057"/>
              </a:lnSpc>
            </a:pPr>
            <a:r>
              <a:rPr lang="en-US" sz="2898">
                <a:solidFill>
                  <a:srgbClr val="FFFFFF"/>
                </a:solidFill>
                <a:latin typeface="Montserrat"/>
              </a:rPr>
              <a:t>Aditya, J. P. (2020). </a:t>
            </a:r>
            <a:r>
              <a:rPr lang="en-US" sz="2898">
                <a:solidFill>
                  <a:srgbClr val="FFFFFF"/>
                </a:solidFill>
                <a:latin typeface="Montserrat Italics"/>
              </a:rPr>
              <a:t>Randomised fast no-loss expert system to play tic-tac-toe like a </a:t>
            </a:r>
          </a:p>
          <a:p>
            <a:pPr algn="just">
              <a:lnSpc>
                <a:spcPts val="4057"/>
              </a:lnSpc>
            </a:pPr>
            <a:r>
              <a:rPr lang="en-US" sz="2898">
                <a:solidFill>
                  <a:srgbClr val="FFFFFF"/>
                </a:solidFill>
                <a:latin typeface="Montserrat Italics"/>
              </a:rPr>
              <a:t>               </a:t>
            </a:r>
            <a:r>
              <a:rPr lang="en-US" sz="2898">
                <a:solidFill>
                  <a:srgbClr val="FFFFFF"/>
                </a:solidFill>
                <a:latin typeface="Montserrat Italics"/>
              </a:rPr>
              <a:t>human.</a:t>
            </a:r>
            <a:r>
              <a:rPr lang="en-US" sz="2898">
                <a:solidFill>
                  <a:srgbClr val="FFFFFF"/>
                </a:solidFill>
                <a:latin typeface="Montserrat"/>
              </a:rPr>
              <a:t> Retrieved from: </a:t>
            </a:r>
            <a:r>
              <a:rPr lang="en-US" sz="2898" u="sng">
                <a:solidFill>
                  <a:srgbClr val="FFFFFF"/>
                </a:solidFill>
                <a:latin typeface="Montserrat"/>
                <a:hlinkClick r:id="rId10" tooltip="https://ietresearch.onlinelibrary.wiley.com/doi/full/10.1049/ccs.2020.0018"/>
              </a:rPr>
              <a:t>https://ietresearch.onlinelibrary.wiley.com/doi/full</a:t>
            </a:r>
          </a:p>
          <a:p>
            <a:pPr algn="just">
              <a:lnSpc>
                <a:spcPts val="4057"/>
              </a:lnSpc>
            </a:pPr>
            <a:r>
              <a:rPr lang="en-US" sz="2898">
                <a:solidFill>
                  <a:srgbClr val="FFFFFF"/>
                </a:solidFill>
                <a:latin typeface="Montserrat"/>
              </a:rPr>
              <a:t>               </a:t>
            </a:r>
            <a:r>
              <a:rPr lang="en-US" sz="2898" u="sng">
                <a:solidFill>
                  <a:srgbClr val="FFFFFF"/>
                </a:solidFill>
                <a:latin typeface="Montserrat"/>
                <a:hlinkClick r:id="rId11" tooltip="https://ietresearch.onlinelibrary.wiley.com/doi/full/10.1049/ccs.2020.0018"/>
              </a:rPr>
              <a:t>/10.1049/ccs.2020.0018</a:t>
            </a:r>
          </a:p>
          <a:p>
            <a:pPr algn="just">
              <a:lnSpc>
                <a:spcPts val="4057"/>
              </a:lnSpc>
            </a:pPr>
          </a:p>
          <a:p>
            <a:pPr algn="just">
              <a:lnSpc>
                <a:spcPts val="4057"/>
              </a:lnSpc>
            </a:pPr>
            <a:r>
              <a:rPr lang="en-US" sz="2898">
                <a:solidFill>
                  <a:srgbClr val="FFFFFF"/>
                </a:solidFill>
                <a:latin typeface="Montserrat"/>
              </a:rPr>
              <a:t>DJ Oamen (2020). </a:t>
            </a:r>
            <a:r>
              <a:rPr lang="en-US" sz="2898">
                <a:solidFill>
                  <a:srgbClr val="FFFFFF"/>
                </a:solidFill>
                <a:latin typeface="Montserrat Italics"/>
              </a:rPr>
              <a:t>How to Create Advanced Tic Tac Toe Game in Java NetBeans.</a:t>
            </a:r>
            <a:r>
              <a:rPr lang="en-US" sz="2898">
                <a:solidFill>
                  <a:srgbClr val="FFFFFF"/>
                </a:solidFill>
                <a:latin typeface="Montserrat"/>
              </a:rPr>
              <a:t> </a:t>
            </a:r>
          </a:p>
          <a:p>
            <a:pPr algn="just">
              <a:lnSpc>
                <a:spcPts val="4057"/>
              </a:lnSpc>
            </a:pPr>
            <a:r>
              <a:rPr lang="en-US" sz="2898">
                <a:solidFill>
                  <a:srgbClr val="FFFFFF"/>
                </a:solidFill>
                <a:latin typeface="Montserrat"/>
              </a:rPr>
              <a:t>               Retrived from: https://www.youtube.com/watch?v=H9zadE3h_8E</a:t>
            </a:r>
          </a:p>
          <a:p>
            <a:pPr algn="just">
              <a:lnSpc>
                <a:spcPts val="4057"/>
              </a:lnSpc>
            </a:pPr>
          </a:p>
          <a:p>
            <a:pPr algn="just">
              <a:lnSpc>
                <a:spcPts val="4057"/>
              </a:lnSpc>
            </a:pPr>
            <a:r>
              <a:rPr lang="en-US" sz="2898">
                <a:solidFill>
                  <a:srgbClr val="FFFFFF"/>
                </a:solidFill>
                <a:latin typeface="Montserrat"/>
              </a:rPr>
              <a:t>Karamchandani et al. (2015). "A   simple   algorithm    for  designing      an     artificial                        </a:t>
            </a:r>
          </a:p>
          <a:p>
            <a:pPr algn="just">
              <a:lnSpc>
                <a:spcPts val="4057"/>
              </a:lnSpc>
            </a:pPr>
            <a:r>
              <a:rPr lang="en-US" sz="2898">
                <a:solidFill>
                  <a:srgbClr val="FFFFFF"/>
                </a:solidFill>
                <a:latin typeface="Montserrat"/>
              </a:rPr>
              <a:t>             </a:t>
            </a:r>
            <a:r>
              <a:rPr lang="en-US" sz="2898">
                <a:solidFill>
                  <a:srgbClr val="FFFFFF"/>
                </a:solidFill>
                <a:latin typeface="Montserrat"/>
              </a:rPr>
              <a:t>intelligence based Tic  Tac Toe game,"   2015   International   Conference   on   </a:t>
            </a:r>
          </a:p>
          <a:p>
            <a:pPr algn="just">
              <a:lnSpc>
                <a:spcPts val="4057"/>
              </a:lnSpc>
            </a:pPr>
            <a:r>
              <a:rPr lang="en-US" sz="2898">
                <a:solidFill>
                  <a:srgbClr val="FFFFFF"/>
                </a:solidFill>
                <a:latin typeface="Montserrat"/>
              </a:rPr>
              <a:t>             </a:t>
            </a:r>
            <a:r>
              <a:rPr lang="en-US" sz="2898">
                <a:solidFill>
                  <a:srgbClr val="FFFFFF"/>
                </a:solidFill>
                <a:latin typeface="Montserrat"/>
              </a:rPr>
              <a:t>Pervasive Computing (ICPC). Retrieved from: </a:t>
            </a:r>
            <a:r>
              <a:rPr lang="en-US" sz="2898" u="sng">
                <a:solidFill>
                  <a:srgbClr val="FFFFFF"/>
                </a:solidFill>
                <a:latin typeface="Montserrat"/>
                <a:hlinkClick r:id="rId12" tooltip="https://openaccessjournals.eu/index.php/ijiaet/article/view/219"/>
              </a:rPr>
              <a:t>https://openaccessjournals.eu</a:t>
            </a:r>
          </a:p>
          <a:p>
            <a:pPr algn="just">
              <a:lnSpc>
                <a:spcPts val="4057"/>
              </a:lnSpc>
            </a:pPr>
            <a:r>
              <a:rPr lang="en-US" sz="2898">
                <a:solidFill>
                  <a:srgbClr val="FFFFFF"/>
                </a:solidFill>
                <a:latin typeface="Montserrat"/>
              </a:rPr>
              <a:t>             </a:t>
            </a:r>
            <a:r>
              <a:rPr lang="en-US" sz="2898" u="sng">
                <a:solidFill>
                  <a:srgbClr val="FFFFFF"/>
                </a:solidFill>
                <a:latin typeface="Montserrat"/>
                <a:hlinkClick r:id="rId13" tooltip="https://openaccessjournals.eu/index.php/ijiaet/article/view/219"/>
              </a:rPr>
              <a:t>/index.php/ijiaet/article/view/219</a:t>
            </a:r>
          </a:p>
          <a:p>
            <a:pPr algn="just">
              <a:lnSpc>
                <a:spcPts val="405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Freeform 6" id="6"/>
          <p:cNvSpPr/>
          <p:nvPr/>
        </p:nvSpPr>
        <p:spPr>
          <a:xfrm flipH="false" flipV="false" rot="-3687922">
            <a:off x="9071610" y="-83836"/>
            <a:ext cx="5026257" cy="5974749"/>
          </a:xfrm>
          <a:custGeom>
            <a:avLst/>
            <a:gdLst/>
            <a:ahLst/>
            <a:cxnLst/>
            <a:rect r="r" b="b" t="t" l="l"/>
            <a:pathLst>
              <a:path h="5974749" w="5026257">
                <a:moveTo>
                  <a:pt x="0" y="0"/>
                </a:moveTo>
                <a:lnTo>
                  <a:pt x="5026257" y="0"/>
                </a:lnTo>
                <a:lnTo>
                  <a:pt x="5026257" y="5974749"/>
                </a:lnTo>
                <a:lnTo>
                  <a:pt x="0" y="5974749"/>
                </a:lnTo>
                <a:lnTo>
                  <a:pt x="0" y="0"/>
                </a:lnTo>
                <a:close/>
              </a:path>
            </a:pathLst>
          </a:custGeom>
          <a:blipFill>
            <a:blip r:embed="rId9"/>
            <a:stretch>
              <a:fillRect l="0" t="0" r="0" b="0"/>
            </a:stretch>
          </a:blipFill>
        </p:spPr>
      </p:sp>
      <p:sp>
        <p:nvSpPr>
          <p:cNvPr name="TextBox 7" id="7"/>
          <p:cNvSpPr txBox="true"/>
          <p:nvPr/>
        </p:nvSpPr>
        <p:spPr>
          <a:xfrm rot="0">
            <a:off x="1726375" y="3707453"/>
            <a:ext cx="14835249" cy="3057075"/>
          </a:xfrm>
          <a:prstGeom prst="rect">
            <a:avLst/>
          </a:prstGeom>
        </p:spPr>
        <p:txBody>
          <a:bodyPr anchor="t" rtlCol="false" tIns="0" lIns="0" bIns="0" rIns="0">
            <a:spAutoFit/>
          </a:bodyPr>
          <a:lstStyle/>
          <a:p>
            <a:pPr>
              <a:lnSpc>
                <a:spcPts val="24884"/>
              </a:lnSpc>
            </a:pPr>
            <a:r>
              <a:rPr lang="en-US" sz="17774">
                <a:solidFill>
                  <a:srgbClr val="FFFFFF"/>
                </a:solidFill>
                <a:latin typeface="Neue Machina UltraBold"/>
              </a:rPr>
              <a:t>Thank You</a:t>
            </a:r>
          </a:p>
        </p:txBody>
      </p:sp>
      <p:sp>
        <p:nvSpPr>
          <p:cNvPr name="Freeform 8" id="8"/>
          <p:cNvSpPr/>
          <p:nvPr/>
        </p:nvSpPr>
        <p:spPr>
          <a:xfrm flipH="false" flipV="false" rot="-320654">
            <a:off x="13126941" y="7129447"/>
            <a:ext cx="5620234" cy="2902127"/>
          </a:xfrm>
          <a:custGeom>
            <a:avLst/>
            <a:gdLst/>
            <a:ahLst/>
            <a:cxnLst/>
            <a:rect r="r" b="b" t="t" l="l"/>
            <a:pathLst>
              <a:path h="2902127" w="5620234">
                <a:moveTo>
                  <a:pt x="0" y="0"/>
                </a:moveTo>
                <a:lnTo>
                  <a:pt x="5620233" y="0"/>
                </a:lnTo>
                <a:lnTo>
                  <a:pt x="5620233" y="2902128"/>
                </a:lnTo>
                <a:lnTo>
                  <a:pt x="0" y="2902128"/>
                </a:lnTo>
                <a:lnTo>
                  <a:pt x="0" y="0"/>
                </a:lnTo>
                <a:close/>
              </a:path>
            </a:pathLst>
          </a:custGeom>
          <a:blipFill>
            <a:blip r:embed="rId10"/>
            <a:stretch>
              <a:fillRect l="0" t="0" r="-5651"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DAFneOJ_MAk</dc:identifier>
  <dcterms:modified xsi:type="dcterms:W3CDTF">2011-08-01T06:04:30Z</dcterms:modified>
  <cp:revision>1</cp:revision>
  <dc:title>Purple Neon Game Presentations</dc:title>
</cp:coreProperties>
</file>